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SemiBold"/>
      <p:regular r:id="rId29"/>
      <p:bold r:id="rId30"/>
      <p:italic r:id="rId31"/>
      <p:boldItalic r:id="rId32"/>
    </p:embeddedFont>
    <p:embeddedFont>
      <p:font typeface="Montserrat"/>
      <p:regular r:id="rId33"/>
      <p:bold r:id="rId34"/>
      <p:italic r:id="rId35"/>
      <p:boldItalic r:id="rId36"/>
    </p:embeddedFont>
    <p:embeddedFont>
      <p:font typeface="Montserrat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MontserratSemiBold-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MontserratLight-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MontserratLight-italic.fntdata"/><Relationship Id="rId16" Type="http://schemas.openxmlformats.org/officeDocument/2006/relationships/slide" Target="slides/slide11.xml"/><Relationship Id="rId38" Type="http://schemas.openxmlformats.org/officeDocument/2006/relationships/font" Target="fonts/Montserrat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d702e20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11d702e20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pic>
        <p:nvPicPr>
          <p:cNvPr id="142" name="Google Shape;142;p23"/>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pic>
        <p:nvPicPr>
          <p:cNvPr id="148" name="Google Shape;148;p24"/>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pic>
        <p:nvPicPr>
          <p:cNvPr id="154" name="Google Shape;154;p25"/>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pic>
        <p:nvPicPr>
          <p:cNvPr id="160" name="Google Shape;160;p26"/>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pic>
        <p:nvPicPr>
          <p:cNvPr id="166" name="Google Shape;166;p27"/>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pic>
        <p:nvPicPr>
          <p:cNvPr id="172" name="Google Shape;172;p28"/>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pic>
        <p:nvPicPr>
          <p:cNvPr id="178" name="Google Shape;178;p29"/>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pic>
        <p:nvPicPr>
          <p:cNvPr id="184" name="Google Shape;184;p30"/>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pic>
        <p:nvPicPr>
          <p:cNvPr id="190" name="Google Shape;190;p31"/>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6" name="Google Shape;196;p32"/>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3714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pic>
        <p:nvPicPr>
          <p:cNvPr id="202" name="Google Shape;202;p33"/>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8" name="Google Shape;208;p34"/>
          <p:cNvPicPr preferRelativeResize="0"/>
          <p:nvPr/>
        </p:nvPicPr>
        <p:blipFill>
          <a:blip r:embed="rId3">
            <a:alphaModFix/>
          </a:blip>
          <a:stretch>
            <a:fillRect/>
          </a:stretch>
        </p:blipFill>
        <p:spPr>
          <a:xfrm>
            <a:off x="3164700" y="837038"/>
            <a:ext cx="5980177" cy="4305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pic>
        <p:nvPicPr>
          <p:cNvPr id="214" name="Google Shape;214;p35"/>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20" name="Google Shape;220;p36"/>
          <p:cNvPicPr preferRelativeResize="0"/>
          <p:nvPr/>
        </p:nvPicPr>
        <p:blipFill>
          <a:blip r:embed="rId3">
            <a:alphaModFix/>
          </a:blip>
          <a:stretch>
            <a:fillRect/>
          </a:stretch>
        </p:blipFill>
        <p:spPr>
          <a:xfrm>
            <a:off x="3317100" y="837038"/>
            <a:ext cx="5980177" cy="4305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220413</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idx="1" type="body"/>
          </p:nvPr>
        </p:nvSpPr>
        <p:spPr>
          <a:xfrm>
            <a:off x="0" y="997775"/>
            <a:ext cx="9144000" cy="414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solidFill>
                  <a:srgbClr val="000000"/>
                </a:solidFill>
                <a:latin typeface="Montserrat"/>
                <a:ea typeface="Montserrat"/>
                <a:cs typeface="Montserrat"/>
                <a:sym typeface="Montserrat"/>
              </a:rPr>
              <a:t>Nota metodológica</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sz="850">
              <a:latin typeface="Montserrat"/>
              <a:ea typeface="Montserrat"/>
              <a:cs typeface="Montserrat"/>
              <a:sym typeface="Montserrat"/>
            </a:endParaRPr>
          </a:p>
          <a:p>
            <a:pPr indent="0" lvl="0" marL="0" rtl="0" algn="l">
              <a:lnSpc>
                <a:spcPct val="115000"/>
              </a:lnSpc>
              <a:spcBef>
                <a:spcPts val="0"/>
              </a:spcBef>
              <a:spcAft>
                <a:spcPts val="0"/>
              </a:spcAft>
              <a:buNone/>
            </a:pPr>
            <a:r>
              <a:t/>
            </a:r>
            <a:endParaRPr sz="850">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rgbClr val="000000"/>
                </a:solidFill>
                <a:latin typeface="Montserrat"/>
                <a:ea typeface="Montserrat"/>
                <a:cs typeface="Montserrat"/>
                <a:sym typeface="Montserrat"/>
              </a:rPr>
              <a:t>PERIODICIDAD</a:t>
            </a:r>
            <a:endParaRPr sz="850">
              <a:latin typeface="Montserrat"/>
              <a:ea typeface="Montserrat"/>
              <a:cs typeface="Montserrat"/>
              <a:sym typeface="Montserrat"/>
            </a:endParaRPr>
          </a:p>
          <a:p>
            <a:pPr indent="0" lvl="0" marL="0" rtl="0" algn="just">
              <a:lnSpc>
                <a:spcPct val="115000"/>
              </a:lnSpc>
              <a:spcBef>
                <a:spcPts val="300"/>
              </a:spcBef>
              <a:spcAft>
                <a:spcPts val="0"/>
              </a:spcAft>
              <a:buNone/>
            </a:pPr>
            <a:r>
              <a:rPr lang="en" sz="1100">
                <a:latin typeface="Montserrat"/>
                <a:ea typeface="Montserrat"/>
                <a:cs typeface="Montserrat"/>
                <a:sym typeface="Montserrat"/>
              </a:rPr>
              <a:t>Con el fin de mostrar información que refleje con mayor precisión la demanda actual de servicios de atención hospitalaria para pacientes con COVID-19, a partir del 16 de marzo del 2022, la periodicidad del reporte de "Tiempos de Atención Hospitalaria" se modifica con base en el "Reporte Semanal de Tendencias de Curvas Epidémicas de Casos Nuevos del Síndrome COVID-19"</a:t>
            </a:r>
            <a:r>
              <a:rPr baseline="30000" lang="en" sz="1100">
                <a:latin typeface="Montserrat"/>
                <a:ea typeface="Montserrat"/>
                <a:cs typeface="Montserrat"/>
                <a:sym typeface="Montserrat"/>
              </a:rPr>
              <a:t>4</a:t>
            </a:r>
            <a:r>
              <a:rPr lang="en" sz="1100">
                <a:latin typeface="Montserrat"/>
                <a:ea typeface="Montserrat"/>
                <a:cs typeface="Montserrat"/>
                <a:sym typeface="Montserrat"/>
              </a:rPr>
              <a:t> a nivel nacional respecto a la Tendencia de casos nuevos de síndrome COVID-19: </a:t>
            </a:r>
            <a:endParaRPr sz="1100">
              <a:latin typeface="Montserrat"/>
              <a:ea typeface="Montserrat"/>
              <a:cs typeface="Montserrat"/>
              <a:sym typeface="Montserrat"/>
            </a:endParaRPr>
          </a:p>
          <a:p>
            <a:pPr indent="0" lvl="0" marL="0" rtl="0" algn="just">
              <a:lnSpc>
                <a:spcPct val="115000"/>
              </a:lnSpc>
              <a:spcBef>
                <a:spcPts val="300"/>
              </a:spcBef>
              <a:spcAft>
                <a:spcPts val="0"/>
              </a:spcAft>
              <a:buNone/>
            </a:pPr>
            <a:r>
              <a:t/>
            </a:r>
            <a:endParaRPr sz="1100">
              <a:latin typeface="Montserrat"/>
              <a:ea typeface="Montserrat"/>
              <a:cs typeface="Montserrat"/>
              <a:sym typeface="Montserrat"/>
            </a:endParaRPr>
          </a:p>
          <a:p>
            <a:pPr indent="0" lvl="0" marL="0" rtl="0" algn="just">
              <a:lnSpc>
                <a:spcPct val="115000"/>
              </a:lnSpc>
              <a:spcBef>
                <a:spcPts val="300"/>
              </a:spcBef>
              <a:spcAft>
                <a:spcPts val="0"/>
              </a:spcAft>
              <a:buNone/>
            </a:pPr>
            <a:r>
              <a:t/>
            </a:r>
            <a:endParaRPr sz="1100">
              <a:latin typeface="Montserrat"/>
              <a:ea typeface="Montserrat"/>
              <a:cs typeface="Montserrat"/>
              <a:sym typeface="Montserrat"/>
            </a:endParaRPr>
          </a:p>
          <a:p>
            <a:pPr indent="-298450" lvl="0" marL="457200" rtl="0" algn="just">
              <a:lnSpc>
                <a:spcPct val="115000"/>
              </a:lnSpc>
              <a:spcBef>
                <a:spcPts val="300"/>
              </a:spcBef>
              <a:spcAft>
                <a:spcPts val="0"/>
              </a:spcAft>
              <a:buSzPts val="1100"/>
              <a:buFont typeface="Montserrat"/>
              <a:buAutoNum type="arabicPeriod"/>
            </a:pPr>
            <a:r>
              <a:rPr lang="en" sz="1100">
                <a:latin typeface="Montserrat"/>
                <a:ea typeface="Montserrat"/>
                <a:cs typeface="Montserrat"/>
                <a:sym typeface="Montserrat"/>
              </a:rPr>
              <a:t>Cuando el número de casos de COVID-19 presenta un incremento constante (tendencia ascendente moderada o ascendente), el reporte se produce cada 15 días.</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Cuando el número de casos de COVID-19 se mantiene bajo (tendencia estable o descendente) el reporte se genera cada 28 días.</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8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8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8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800">
              <a:latin typeface="Montserrat"/>
              <a:ea typeface="Montserrat"/>
              <a:cs typeface="Montserrat"/>
              <a:sym typeface="Montserrat"/>
            </a:endParaRPr>
          </a:p>
          <a:p>
            <a:pPr indent="0" lvl="0" marL="0" rtl="0" algn="l">
              <a:lnSpc>
                <a:spcPct val="115000"/>
              </a:lnSpc>
              <a:spcBef>
                <a:spcPts val="300"/>
              </a:spcBef>
              <a:spcAft>
                <a:spcPts val="0"/>
              </a:spcAft>
              <a:buNone/>
            </a:pPr>
            <a:r>
              <a:rPr baseline="30000" lang="en" sz="800">
                <a:latin typeface="Montserrat"/>
                <a:ea typeface="Montserrat"/>
                <a:cs typeface="Montserrat"/>
                <a:sym typeface="Montserrat"/>
              </a:rPr>
              <a:t>4. </a:t>
            </a:r>
            <a:r>
              <a:rPr lang="en" sz="600">
                <a:solidFill>
                  <a:srgbClr val="000000"/>
                </a:solidFill>
                <a:latin typeface="Montserrat"/>
                <a:ea typeface="Montserrat"/>
                <a:cs typeface="Montserrat"/>
                <a:sym typeface="Montserrat"/>
              </a:rPr>
              <a:t>Esquivel, V. J. et. al. 2022. Reporte Semanal de Tendencias de Curvas Epidémicas de Casos Nuevos del Síndrome COVID-19, Ocupación de Camas y Mortalidad IRAG por Estado y Zona Metropolitana de la República Mexicana, 127.</a:t>
            </a:r>
            <a:endParaRPr sz="8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8" name="Google Shape;118;p19"/>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24" name="Google Shape;124;p20"/>
          <p:cNvPicPr preferRelativeResize="0"/>
          <p:nvPr/>
        </p:nvPicPr>
        <p:blipFill>
          <a:blip r:embed="rId3">
            <a:alphaModFix/>
          </a:blip>
          <a:stretch>
            <a:fillRect/>
          </a:stretch>
        </p:blipFill>
        <p:spPr>
          <a:xfrm>
            <a:off x="3164691" y="836975"/>
            <a:ext cx="5980175" cy="43057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pic>
        <p:nvPicPr>
          <p:cNvPr id="130" name="Google Shape;130;p21"/>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pic>
        <p:nvPicPr>
          <p:cNvPr id="136" name="Google Shape;136;p22"/>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